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heme/theme2.xml" ContentType="application/vnd.openxmlformats-officedocument.theme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12"/>
  </p:notesMasterIdLst>
  <p:sldIdLst>
    <p:sldId id="2147471308" r:id="rId5"/>
    <p:sldId id="2147471309" r:id="rId6"/>
    <p:sldId id="2147471345" r:id="rId7"/>
    <p:sldId id="2147471324" r:id="rId8"/>
    <p:sldId id="2147471337" r:id="rId9"/>
    <p:sldId id="2147471328" r:id="rId10"/>
    <p:sldId id="214747134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460" autoAdjust="0"/>
  </p:normalViewPr>
  <p:slideViewPr>
    <p:cSldViewPr snapToGrid="0">
      <p:cViewPr varScale="1">
        <p:scale>
          <a:sx n="52" d="100"/>
          <a:sy n="52" d="100"/>
        </p:scale>
        <p:origin x="151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67415560973493E-2"/>
          <c:y val="4.387280567257857E-2"/>
          <c:w val="0.89074757312070296"/>
          <c:h val="0.8480193993822765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 w="28575" cap="rnd">
              <a:solidFill>
                <a:srgbClr val="061F32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</c:v>
                </c:pt>
                <c:pt idx="1">
                  <c:v>9</c:v>
                </c:pt>
                <c:pt idx="2">
                  <c:v>15</c:v>
                </c:pt>
                <c:pt idx="3">
                  <c:v>42</c:v>
                </c:pt>
                <c:pt idx="4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60-4477-AE90-74F4D9DD43D3}"/>
            </c:ext>
          </c:extLst>
        </c:ser>
        <c:ser>
          <c:idx val="1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60-4477-AE90-74F4D9DD43D3}"/>
            </c:ext>
          </c:extLst>
        </c:ser>
        <c:ser>
          <c:idx val="2"/>
          <c:order val="2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560-4477-AE90-74F4D9DD43D3}"/>
            </c:ext>
          </c:extLst>
        </c:ser>
        <c:ser>
          <c:idx val="3"/>
          <c:order val="3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560-4477-AE90-74F4D9DD43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89798176"/>
        <c:axId val="1989808576"/>
      </c:lineChart>
      <c:catAx>
        <c:axId val="198979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61F3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9808576"/>
        <c:crosses val="autoZero"/>
        <c:auto val="1"/>
        <c:lblAlgn val="ctr"/>
        <c:lblOffset val="100"/>
        <c:noMultiLvlLbl val="0"/>
      </c:catAx>
      <c:valAx>
        <c:axId val="1989808576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l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61F3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9798176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67922751968273E-2"/>
          <c:y val="3.4173933945649868E-2"/>
          <c:w val="0.91593411745606101"/>
          <c:h val="0.871667755039145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E6F-4836-904A-BCDAE944F87B}"/>
                </c:ext>
              </c:extLst>
            </c:dLbl>
            <c:dLbl>
              <c:idx val="1"/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E6F-4836-904A-BCDAE944F87B}"/>
                </c:ext>
              </c:extLst>
            </c:dLbl>
            <c:dLbl>
              <c:idx val="2"/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E6F-4836-904A-BCDAE944F87B}"/>
                </c:ext>
              </c:extLst>
            </c:dLbl>
            <c:dLbl>
              <c:idx val="3"/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E6F-4836-904A-BCDAE944F8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</c:v>
                </c:pt>
                <c:pt idx="1">
                  <c:v>7</c:v>
                </c:pt>
                <c:pt idx="2">
                  <c:v>12</c:v>
                </c:pt>
                <c:pt idx="3">
                  <c:v>27</c:v>
                </c:pt>
                <c:pt idx="4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6F-4836-904A-BCDAE944F8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Net profit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E6F-4836-904A-BCDAE944F87B}"/>
                </c:ext>
              </c:extLst>
            </c:dLbl>
            <c:dLbl>
              <c:idx val="1"/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3E6F-4836-904A-BCDAE944F87B}"/>
                </c:ext>
              </c:extLst>
            </c:dLbl>
            <c:dLbl>
              <c:idx val="2"/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3E6F-4836-904A-BCDAE944F87B}"/>
                </c:ext>
              </c:extLst>
            </c:dLbl>
            <c:dLbl>
              <c:idx val="3"/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3E6F-4836-904A-BCDAE944F8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14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E6F-4836-904A-BCDAE944F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overlap val="-25"/>
        <c:axId val="402380168"/>
        <c:axId val="281960872"/>
      </c:barChart>
      <c:catAx>
        <c:axId val="40238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lt1"/>
          </a:solidFill>
          <a:ln w="9525" cap="flat" cmpd="sng" algn="ctr">
            <a:noFill/>
            <a:round/>
          </a:ln>
          <a:effectLst/>
        </c:spPr>
        <c:txPr>
          <a:bodyPr rot="-60000000" vert="horz"/>
          <a:lstStyle/>
          <a:p>
            <a:pPr>
              <a:defRPr sz="120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81960872"/>
        <c:crosses val="autoZero"/>
        <c:auto val="1"/>
        <c:lblAlgn val="ctr"/>
        <c:lblOffset val="100"/>
        <c:noMultiLvlLbl val="0"/>
      </c:catAx>
      <c:valAx>
        <c:axId val="281960872"/>
        <c:scaling>
          <c:orientation val="minMax"/>
        </c:scaling>
        <c:delete val="0"/>
        <c:axPos val="l"/>
        <c:majorGridlines>
          <c:spPr>
            <a:ln>
              <a:solidFill>
                <a:srgbClr val="D9D9D9"/>
              </a:solidFill>
            </a:ln>
          </c:spPr>
        </c:majorGridlines>
        <c:numFmt formatCode="General" sourceLinked="1"/>
        <c:majorTickMark val="in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402380168"/>
        <c:crosses val="autoZero"/>
        <c:crossBetween val="between"/>
      </c:valAx>
      <c:spPr>
        <a:solidFill>
          <a:schemeClr val="lt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+mn-lt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D1A27-1E1A-4984-B4CC-44E31DBABEF7}" type="datetimeFigureOut">
              <a:rPr lang="en-CA" smtClean="0"/>
              <a:t>2025-04-08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39C5A-BE8F-446D-B1CF-1C5FB0B6FB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4678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15CB9-F1FB-400C-9E37-29B86EEBA210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7280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EA53D-5DD9-66D4-12EE-CB410F9C9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6FF213-474B-C2AE-B1F6-88956314D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6D2517-0334-BCAD-6956-42F7E2880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4CBB8-E115-98B3-0C27-3E4AEFE8C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39C5A-BE8F-446D-B1CF-1C5FB0B6FB4C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5383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BFA1C083-E299-8E08-B9B1-3E88D95A955D}"/>
              </a:ext>
            </a:extLst>
          </p:cNvPr>
          <p:cNvSpPr/>
          <p:nvPr userDrawn="1"/>
        </p:nvSpPr>
        <p:spPr>
          <a:xfrm>
            <a:off x="-2" y="4546599"/>
            <a:ext cx="12192001" cy="2340955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F32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Date">
            <a:extLst>
              <a:ext uri="{FF2B5EF4-FFF2-40B4-BE49-F238E27FC236}">
                <a16:creationId xmlns:a16="http://schemas.microsoft.com/office/drawing/2014/main" id="{CB5FF56E-DA90-4199-AF9A-359BE08E9A15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1"/>
            </p:custDataLst>
          </p:nvPr>
        </p:nvSpPr>
        <p:spPr>
          <a:xfrm>
            <a:off x="554736" y="6234569"/>
            <a:ext cx="8846058" cy="21544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[Date]</a:t>
            </a:r>
          </a:p>
        </p:txBody>
      </p:sp>
      <p:sp>
        <p:nvSpPr>
          <p:cNvPr id="14" name="Company name">
            <a:extLst>
              <a:ext uri="{FF2B5EF4-FFF2-40B4-BE49-F238E27FC236}">
                <a16:creationId xmlns:a16="http://schemas.microsoft.com/office/drawing/2014/main" id="{BFC960F1-3A46-4C93-83F3-47AB2EB0D15E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51942" y="5816960"/>
            <a:ext cx="8846058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[Company name]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14DBF1FD-6C25-4E00-ACAB-F60F35C9625C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51942" y="4927599"/>
            <a:ext cx="8846058" cy="768313"/>
          </a:xfrm>
          <a:prstGeom prst="rect">
            <a:avLst/>
          </a:prstGeom>
          <a:noFill/>
        </p:spPr>
        <p:txBody>
          <a:bodyPr vert="horz"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[Title of document]</a:t>
            </a:r>
          </a:p>
        </p:txBody>
      </p:sp>
    </p:spTree>
    <p:extLst>
      <p:ext uri="{BB962C8B-B14F-4D97-AF65-F5344CB8AC3E}">
        <p14:creationId xmlns:p14="http://schemas.microsoft.com/office/powerpoint/2010/main" val="303761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55091"/>
            <a:ext cx="11082528" cy="542783"/>
          </a:xfrm>
          <a:prstGeom prst="rect">
            <a:avLst/>
          </a:prstGeom>
        </p:spPr>
        <p:txBody>
          <a:bodyPr vert="horz" anchor="b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ompany name and project name">
            <a:extLst>
              <a:ext uri="{FF2B5EF4-FFF2-40B4-BE49-F238E27FC236}">
                <a16:creationId xmlns:a16="http://schemas.microsoft.com/office/drawing/2014/main" id="{64CA9768-E077-35B8-07B3-52BD32FAC73F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10602567" y="6499381"/>
            <a:ext cx="674865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Startup name</a:t>
            </a:r>
          </a:p>
        </p:txBody>
      </p:sp>
    </p:spTree>
    <p:extLst>
      <p:ext uri="{BB962C8B-B14F-4D97-AF65-F5344CB8AC3E}">
        <p14:creationId xmlns:p14="http://schemas.microsoft.com/office/powerpoint/2010/main" val="221681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55091"/>
            <a:ext cx="11082528" cy="542783"/>
          </a:xfrm>
          <a:prstGeom prst="rect">
            <a:avLst/>
          </a:prstGeom>
        </p:spPr>
        <p:txBody>
          <a:bodyPr vert="horz" anchor="b"/>
          <a:lstStyle>
            <a:lvl1pPr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554736" y="929430"/>
            <a:ext cx="11082528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accent5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mpany name and project name">
            <a:extLst>
              <a:ext uri="{FF2B5EF4-FFF2-40B4-BE49-F238E27FC236}">
                <a16:creationId xmlns:a16="http://schemas.microsoft.com/office/drawing/2014/main" id="{3A070D7A-8AC2-0DE9-F778-C7A2CD350CAE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0602567" y="6499381"/>
            <a:ext cx="674865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Startup name</a:t>
            </a:r>
          </a:p>
        </p:txBody>
      </p:sp>
    </p:spTree>
    <p:extLst>
      <p:ext uri="{BB962C8B-B14F-4D97-AF65-F5344CB8AC3E}">
        <p14:creationId xmlns:p14="http://schemas.microsoft.com/office/powerpoint/2010/main" val="161609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ompany name and project name">
            <a:extLst>
              <a:ext uri="{FF2B5EF4-FFF2-40B4-BE49-F238E27FC236}">
                <a16:creationId xmlns:a16="http://schemas.microsoft.com/office/drawing/2014/main" id="{3C26539C-FC09-A7C8-6C43-F433B87D2FB4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10602567" y="6499381"/>
            <a:ext cx="674865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Startup name</a:t>
            </a:r>
          </a:p>
        </p:txBody>
      </p:sp>
    </p:spTree>
    <p:extLst>
      <p:ext uri="{BB962C8B-B14F-4D97-AF65-F5344CB8AC3E}">
        <p14:creationId xmlns:p14="http://schemas.microsoft.com/office/powerpoint/2010/main" val="743463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chemeClr val="tx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title">
            <a:extLst>
              <a:ext uri="{FF2B5EF4-FFF2-40B4-BE49-F238E27FC236}">
                <a16:creationId xmlns:a16="http://schemas.microsoft.com/office/drawing/2014/main" id="{E66797CD-C632-F4D9-25CE-514F6B5BF2B3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55091"/>
            <a:ext cx="5065776" cy="542783"/>
          </a:xfrm>
          <a:prstGeom prst="rect">
            <a:avLst/>
          </a:prstGeom>
        </p:spPr>
        <p:txBody>
          <a:bodyPr vert="horz" anchor="b"/>
          <a:lstStyle>
            <a:lvl1pPr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mpany name and project name">
            <a:extLst>
              <a:ext uri="{FF2B5EF4-FFF2-40B4-BE49-F238E27FC236}">
                <a16:creationId xmlns:a16="http://schemas.microsoft.com/office/drawing/2014/main" id="{3C26539C-FC09-A7C8-6C43-F433B87D2FB4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0602567" y="6499381"/>
            <a:ext cx="674865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Startup name</a:t>
            </a:r>
          </a:p>
        </p:txBody>
      </p:sp>
    </p:spTree>
    <p:extLst>
      <p:ext uri="{BB962C8B-B14F-4D97-AF65-F5344CB8AC3E}">
        <p14:creationId xmlns:p14="http://schemas.microsoft.com/office/powerpoint/2010/main" val="258045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ompany name and project name">
            <a:extLst>
              <a:ext uri="{FF2B5EF4-FFF2-40B4-BE49-F238E27FC236}">
                <a16:creationId xmlns:a16="http://schemas.microsoft.com/office/drawing/2014/main" id="{362134EB-8E7F-3186-4155-9E41382E9391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10602567" y="6499381"/>
            <a:ext cx="674865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Startup name</a:t>
            </a:r>
          </a:p>
        </p:txBody>
      </p:sp>
    </p:spTree>
    <p:extLst>
      <p:ext uri="{BB962C8B-B14F-4D97-AF65-F5344CB8AC3E}">
        <p14:creationId xmlns:p14="http://schemas.microsoft.com/office/powerpoint/2010/main" val="883215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divider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title">
            <a:extLst>
              <a:ext uri="{FF2B5EF4-FFF2-40B4-BE49-F238E27FC236}">
                <a16:creationId xmlns:a16="http://schemas.microsoft.com/office/drawing/2014/main" id="{6DA758A9-1360-0FFA-B52D-D06CA941CAD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54735" y="2744370"/>
            <a:ext cx="4739160" cy="55399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ection number">
            <a:extLst>
              <a:ext uri="{FF2B5EF4-FFF2-40B4-BE49-F238E27FC236}">
                <a16:creationId xmlns:a16="http://schemas.microsoft.com/office/drawing/2014/main" id="{C908877B-D1A6-AD2D-5BE2-61A2E15630B7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4735" y="2320785"/>
            <a:ext cx="4739160" cy="276999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Company name and project name">
            <a:extLst>
              <a:ext uri="{FF2B5EF4-FFF2-40B4-BE49-F238E27FC236}">
                <a16:creationId xmlns:a16="http://schemas.microsoft.com/office/drawing/2014/main" id="{8522D4ED-3F0C-F37F-C877-0A0DC32DE2A7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0602567" y="6499381"/>
            <a:ext cx="674865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Startup name</a:t>
            </a:r>
          </a:p>
        </p:txBody>
      </p:sp>
    </p:spTree>
    <p:extLst>
      <p:ext uri="{BB962C8B-B14F-4D97-AF65-F5344CB8AC3E}">
        <p14:creationId xmlns:p14="http://schemas.microsoft.com/office/powerpoint/2010/main" val="3947121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Section number">
            <a:extLst>
              <a:ext uri="{FF2B5EF4-FFF2-40B4-BE49-F238E27FC236}">
                <a16:creationId xmlns:a16="http://schemas.microsoft.com/office/drawing/2014/main" id="{3B211354-E774-728A-F2B7-D9E20C80CB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1349" y="1277825"/>
            <a:ext cx="5686614" cy="4302350"/>
          </a:xfrm>
        </p:spPr>
        <p:txBody>
          <a:bodyPr anchor="ctr"/>
          <a:lstStyle>
            <a:lvl1pPr>
              <a:defRPr sz="41300">
                <a:solidFill>
                  <a:schemeClr val="tx1"/>
                </a:solidFill>
              </a:defRPr>
            </a:lvl1pPr>
            <a:lvl2pPr>
              <a:defRPr sz="41300"/>
            </a:lvl2pPr>
            <a:lvl3pPr>
              <a:defRPr sz="41300"/>
            </a:lvl3pPr>
            <a:lvl4pPr>
              <a:defRPr sz="41300"/>
            </a:lvl4pPr>
            <a:lvl5pPr>
              <a:defRPr sz="41300"/>
            </a:lvl5pPr>
          </a:lstStyle>
          <a:p>
            <a:pPr lvl="0"/>
            <a:r>
              <a:rPr lang="en-US" dirty="0"/>
              <a:t>00</a:t>
            </a:r>
            <a:endParaRPr lang="en-CA" dirty="0"/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601CAD11-72AF-71DE-1BF5-02C1179BBE9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54735" y="1277825"/>
            <a:ext cx="4739160" cy="55399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7" name="Document name">
            <a:extLst>
              <a:ext uri="{FF2B5EF4-FFF2-40B4-BE49-F238E27FC236}">
                <a16:creationId xmlns:a16="http://schemas.microsoft.com/office/drawing/2014/main" id="{9E048BC4-D735-CD22-D231-1C256A54982B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4735" y="1926497"/>
            <a:ext cx="4739160" cy="3653678"/>
          </a:xfrm>
        </p:spPr>
        <p:txBody>
          <a:bodyPr wrap="square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050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554736" y="355092"/>
            <a:ext cx="11082528" cy="4445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8" name="Text placeholder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1029866"/>
            <a:ext cx="11082528" cy="52915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811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70" r:id="rId3"/>
    <p:sldLayoutId id="2147483671" r:id="rId4"/>
    <p:sldLayoutId id="2147483665" r:id="rId5"/>
    <p:sldLayoutId id="2147483669" r:id="rId6"/>
    <p:sldLayoutId id="2147483667" r:id="rId7"/>
    <p:sldLayoutId id="2147483666" r:id="rId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 spc="0" baseline="0">
          <a:ln w="6350" cap="flat">
            <a:noFill/>
            <a:miter lim="800000"/>
          </a:ln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348">
          <p15:clr>
            <a:srgbClr val="F26B43"/>
          </p15:clr>
        </p15:guide>
        <p15:guide id="4" pos="3552">
          <p15:clr>
            <a:srgbClr val="F26B43"/>
          </p15:clr>
        </p15:guide>
        <p15:guide id="5" pos="4128">
          <p15:clr>
            <a:srgbClr val="F26B43"/>
          </p15:clr>
        </p15:guide>
        <p15:guide id="6" pos="7331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936">
          <p15:clr>
            <a:srgbClr val="F26B43"/>
          </p15:clr>
        </p15:guide>
        <p15:guide id="10" orient="horz" pos="2171">
          <p15:clr>
            <a:srgbClr val="F26B43"/>
          </p15:clr>
        </p15:guide>
        <p15:guide id="11" orient="horz" pos="2747">
          <p15:clr>
            <a:srgbClr val="F26B43"/>
          </p15:clr>
        </p15:guide>
        <p15:guide id="12" orient="horz" pos="398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hyperlink" Target="https://pptpowertools.com/startup-pitch-deck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0.xml"/><Relationship Id="rId7" Type="http://schemas.openxmlformats.org/officeDocument/2006/relationships/image" Target="../media/image4.sv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chart" Target="../charts/chart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7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9E02DA4-A886-7DFF-A5EB-E49E233EBD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736" y="6234569"/>
            <a:ext cx="8846058" cy="215444"/>
          </a:xfrm>
        </p:spPr>
        <p:txBody>
          <a:bodyPr/>
          <a:lstStyle/>
          <a:p>
            <a:r>
              <a:rPr lang="en-US" dirty="0">
                <a:solidFill>
                  <a:schemeClr val="dk1"/>
                </a:solidFill>
              </a:rPr>
              <a:t>Apr. 2025</a:t>
            </a:r>
            <a:endParaRPr lang="en-CA" dirty="0">
              <a:solidFill>
                <a:schemeClr val="dk1"/>
              </a:solidFill>
            </a:endParaRPr>
          </a:p>
        </p:txBody>
      </p:sp>
      <p:sp>
        <p:nvSpPr>
          <p:cNvPr id="36" name="Subtitle 35">
            <a:extLst>
              <a:ext uri="{FF2B5EF4-FFF2-40B4-BE49-F238E27FC236}">
                <a16:creationId xmlns:a16="http://schemas.microsoft.com/office/drawing/2014/main" id="{C55A921F-C927-7CCB-F191-2EF5E4FA1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942" y="5816960"/>
            <a:ext cx="8846058" cy="307777"/>
          </a:xfrm>
        </p:spPr>
        <p:txBody>
          <a:bodyPr/>
          <a:lstStyle/>
          <a:p>
            <a:r>
              <a:rPr lang="en-US" dirty="0">
                <a:solidFill>
                  <a:schemeClr val="dk1"/>
                </a:solidFill>
              </a:rPr>
              <a:t>PowerPoint PowerTools - </a:t>
            </a:r>
            <a:r>
              <a:rPr lang="en-US" dirty="0">
                <a:solidFill>
                  <a:schemeClr val="dk1"/>
                </a:solidFill>
                <a:hlinkClick r:id="rId4"/>
              </a:rPr>
              <a:t>Get the complete 40+ slide template</a:t>
            </a:r>
            <a:endParaRPr lang="en-CA" dirty="0">
              <a:solidFill>
                <a:schemeClr val="dk1"/>
              </a:solidFill>
            </a:endParaRP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4738A65E-3DB2-4F8F-C73A-D7DD3E981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42" y="4927599"/>
            <a:ext cx="8846058" cy="7683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dk1"/>
                </a:solidFill>
              </a:rPr>
              <a:t>Startup Pitch Deck Template</a:t>
            </a:r>
            <a:endParaRPr lang="en-CA" dirty="0">
              <a:solidFill>
                <a:schemeClr val="dk1"/>
              </a:solidFill>
            </a:endParaRPr>
          </a:p>
        </p:txBody>
      </p:sp>
      <p:pic>
        <p:nvPicPr>
          <p:cNvPr id="4" name="Picture 3" descr="A white lightning bolt on a black background&#10;&#10;Description automatically generated">
            <a:extLst>
              <a:ext uri="{FF2B5EF4-FFF2-40B4-BE49-F238E27FC236}">
                <a16:creationId xmlns:a16="http://schemas.microsoft.com/office/drawing/2014/main" id="{60AEE6AC-3BFF-176E-7DF9-2EEE36B4D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8362" y="5004903"/>
            <a:ext cx="1468902" cy="1470113"/>
          </a:xfrm>
          <a:prstGeom prst="rect">
            <a:avLst/>
          </a:prstGeom>
        </p:spPr>
      </p:pic>
      <p:pic>
        <p:nvPicPr>
          <p:cNvPr id="16" name="Picture 15" descr="A group of people working on laptops&#10;&#10;AI-generated content may be incorrect.">
            <a:extLst>
              <a:ext uri="{FF2B5EF4-FFF2-40B4-BE49-F238E27FC236}">
                <a16:creationId xmlns:a16="http://schemas.microsoft.com/office/drawing/2014/main" id="{2A80CFDC-5D21-8A17-7185-D45A3E3D3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31" b="25477"/>
          <a:stretch/>
        </p:blipFill>
        <p:spPr>
          <a:xfrm>
            <a:off x="0" y="0"/>
            <a:ext cx="12192000" cy="461606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FF3A85-543C-820F-C13A-921C7ECE7662}"/>
              </a:ext>
            </a:extLst>
          </p:cNvPr>
          <p:cNvSpPr/>
          <p:nvPr/>
        </p:nvSpPr>
        <p:spPr>
          <a:xfrm>
            <a:off x="0" y="0"/>
            <a:ext cx="12192002" cy="4616066"/>
          </a:xfrm>
          <a:prstGeom prst="rect">
            <a:avLst/>
          </a:prstGeom>
          <a:solidFill>
            <a:schemeClr val="tx1">
              <a:alpha val="51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CA" sz="1600" dirty="0" err="1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9778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14F86-EC1F-5FF6-F601-68707597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chemeClr val="dk1"/>
                </a:solidFill>
              </a:rPr>
              <a:t>Contents of the Pitch Deck Template</a:t>
            </a:r>
            <a:endParaRPr lang="en-CA" dirty="0">
              <a:solidFill>
                <a:schemeClr val="dk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8F938D-8BC0-725F-175C-79A2313328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dk2"/>
                </a:solidFill>
              </a:rPr>
              <a:t>The following 5 slides serve as a sample of the full pitch deck template, which features multiples slides for each of the following 10 categories</a:t>
            </a:r>
            <a:endParaRPr lang="en-CA" dirty="0">
              <a:solidFill>
                <a:schemeClr val="dk2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95F9498-2EA4-EFE3-925B-2508A2C73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7906"/>
              </p:ext>
            </p:extLst>
          </p:nvPr>
        </p:nvGraphicFramePr>
        <p:xfrm>
          <a:off x="554736" y="1667736"/>
          <a:ext cx="11082528" cy="453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009">
                  <a:extLst>
                    <a:ext uri="{9D8B030D-6E8A-4147-A177-3AD203B41FA5}">
                      <a16:colId xmlns:a16="http://schemas.microsoft.com/office/drawing/2014/main" val="4281179842"/>
                    </a:ext>
                  </a:extLst>
                </a:gridCol>
                <a:gridCol w="1918855">
                  <a:extLst>
                    <a:ext uri="{9D8B030D-6E8A-4147-A177-3AD203B41FA5}">
                      <a16:colId xmlns:a16="http://schemas.microsoft.com/office/drawing/2014/main" val="370770101"/>
                    </a:ext>
                  </a:extLst>
                </a:gridCol>
                <a:gridCol w="8741664">
                  <a:extLst>
                    <a:ext uri="{9D8B030D-6E8A-4147-A177-3AD203B41FA5}">
                      <a16:colId xmlns:a16="http://schemas.microsoft.com/office/drawing/2014/main" val="2436526088"/>
                    </a:ext>
                  </a:extLst>
                </a:gridCol>
              </a:tblGrid>
              <a:tr h="41209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lt1"/>
                          </a:solidFill>
                        </a:rPr>
                        <a:t>#</a:t>
                      </a:r>
                      <a:endParaRPr lang="en-CA" sz="1400" dirty="0">
                        <a:solidFill>
                          <a:schemeClr val="l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lt1"/>
                          </a:solidFill>
                        </a:rPr>
                        <a:t>Slide type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lt1"/>
                          </a:solidFill>
                        </a:rPr>
                        <a:t>Objectives</a:t>
                      </a:r>
                      <a:endParaRPr lang="en-CA" sz="1400" dirty="0">
                        <a:solidFill>
                          <a:schemeClr val="l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461211"/>
                  </a:ext>
                </a:extLst>
              </a:tr>
              <a:tr h="4120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lang="en-CA" sz="1200" b="1" noProof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0" dirty="0">
                          <a:solidFill>
                            <a:schemeClr val="dk1"/>
                          </a:solidFill>
                        </a:rPr>
                        <a:t>Title</a:t>
                      </a:r>
                      <a:endParaRPr lang="en-CA" sz="1200" b="0" noProof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Establishes credibility and sets the tone for the pitch; clearly states who you are, what you do, and how to reach you </a:t>
                      </a:r>
                      <a:endParaRPr lang="en-CA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3367614"/>
                  </a:ext>
                </a:extLst>
              </a:tr>
              <a:tr h="41209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dk1"/>
                          </a:solidFill>
                        </a:rPr>
                        <a:t>2</a:t>
                      </a:r>
                      <a:endParaRPr lang="en-CA" sz="1200" b="1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dk1"/>
                          </a:solidFill>
                        </a:rPr>
                        <a:t>Problem</a:t>
                      </a:r>
                      <a:endParaRPr lang="en-CA" sz="1200" b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</a:rPr>
                        <a:t>Creates urgency by describing a real, pressing problem that demands a solution</a:t>
                      </a:r>
                      <a:endParaRPr lang="en-CA" sz="1200" b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3834372"/>
                  </a:ext>
                </a:extLst>
              </a:tr>
              <a:tr h="41209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dk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dk1"/>
                          </a:solidFill>
                        </a:rPr>
                        <a:t>Market size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dk1"/>
                          </a:solidFill>
                        </a:rPr>
                        <a:t>Quantifies the opportunity by showcasing the size of the problem and the financial potential</a:t>
                      </a:r>
                      <a:endParaRPr lang="en-CA" sz="1200" b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139753"/>
                  </a:ext>
                </a:extLst>
              </a:tr>
              <a:tr h="41209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dk1"/>
                          </a:solidFill>
                        </a:rPr>
                        <a:t>4</a:t>
                      </a:r>
                      <a:endParaRPr lang="en-CA" sz="1200" b="1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dk1"/>
                          </a:solidFill>
                        </a:rPr>
                        <a:t>Solution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dk1"/>
                          </a:solidFill>
                        </a:rPr>
                        <a:t>Demonstrates how your product or service addresses the problem (i.e., its value proposition) and provides a unique advantage</a:t>
                      </a:r>
                      <a:endParaRPr lang="en-CA" sz="1200" b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930009"/>
                  </a:ext>
                </a:extLst>
              </a:tr>
              <a:tr h="41209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dk1"/>
                          </a:solidFill>
                        </a:rPr>
                        <a:t>5</a:t>
                      </a:r>
                      <a:endParaRPr lang="en-CA" sz="1200" b="1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dk1"/>
                          </a:solidFill>
                        </a:rPr>
                        <a:t>Business model</a:t>
                      </a:r>
                      <a:endParaRPr lang="en-CA" sz="1200" b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dk1"/>
                          </a:solidFill>
                        </a:rPr>
                        <a:t>Explains exactly how you make money, who pays you, and your model to scale revenue (e.g., B2B subscription model)</a:t>
                      </a:r>
                      <a:endParaRPr lang="en-CA" sz="1200" b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9911303"/>
                  </a:ext>
                </a:extLst>
              </a:tr>
              <a:tr h="41209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dk1"/>
                          </a:solidFill>
                        </a:rPr>
                        <a:t>6</a:t>
                      </a:r>
                      <a:endParaRPr lang="en-CA" sz="1200" b="1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dk1"/>
                          </a:solidFill>
                        </a:rPr>
                        <a:t>Competition</a:t>
                      </a:r>
                      <a:endParaRPr lang="en-CA" sz="1200" b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dk1"/>
                          </a:solidFill>
                        </a:rPr>
                        <a:t>Maps out competitors in the same market and highlights </a:t>
                      </a:r>
                      <a:r>
                        <a:rPr lang="en-US" sz="1200" b="0" dirty="0">
                          <a:solidFill>
                            <a:schemeClr val="dk1"/>
                          </a:solidFill>
                        </a:rPr>
                        <a:t>how you will beat them </a:t>
                      </a:r>
                      <a:endParaRPr lang="en-CA" sz="1200" b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699037"/>
                  </a:ext>
                </a:extLst>
              </a:tr>
              <a:tr h="41209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dk1"/>
                          </a:solidFill>
                        </a:rPr>
                        <a:t>7</a:t>
                      </a:r>
                      <a:endParaRPr lang="en-CA" sz="1200" b="1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dk1"/>
                          </a:solidFill>
                        </a:rPr>
                        <a:t>Team</a:t>
                      </a:r>
                      <a:endParaRPr lang="en-CA" sz="1200" b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dk1"/>
                          </a:solidFill>
                        </a:rPr>
                        <a:t>Highlights key team members, their expertise, and why they are the best fit to execute</a:t>
                      </a:r>
                      <a:endParaRPr lang="en-CA" sz="1200" b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498702"/>
                  </a:ext>
                </a:extLst>
              </a:tr>
              <a:tr h="41209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dk1"/>
                          </a:solidFill>
                        </a:rPr>
                        <a:t>8</a:t>
                      </a:r>
                      <a:endParaRPr lang="en-CA" sz="1200" b="1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dk1"/>
                          </a:solidFill>
                        </a:rPr>
                        <a:t>Traction</a:t>
                      </a:r>
                      <a:endParaRPr lang="en-CA" sz="1200" b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dk1"/>
                          </a:solidFill>
                        </a:rPr>
                        <a:t>Provides evidence of real-world adoption, growth, or key milestones that validate the business</a:t>
                      </a:r>
                      <a:endParaRPr lang="en-CA" sz="1200" b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311848"/>
                  </a:ext>
                </a:extLst>
              </a:tr>
              <a:tr h="41209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dk1"/>
                          </a:solidFill>
                        </a:rPr>
                        <a:t>9</a:t>
                      </a:r>
                      <a:endParaRPr lang="en-CA" sz="1200" b="1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dk1"/>
                          </a:solidFill>
                        </a:rPr>
                        <a:t>Financial projections</a:t>
                      </a:r>
                      <a:endParaRPr lang="en-CA" sz="1200" b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dk1"/>
                          </a:solidFill>
                        </a:rPr>
                        <a:t>Maps out revenue forecasts, key metrics, and a path to profitability</a:t>
                      </a:r>
                      <a:endParaRPr lang="en-CA" sz="1200" b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1203810"/>
                  </a:ext>
                </a:extLst>
              </a:tr>
              <a:tr h="41209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dk1"/>
                          </a:solidFill>
                        </a:rPr>
                        <a:t>10</a:t>
                      </a:r>
                      <a:endParaRPr lang="en-CA" sz="1200" b="1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dk1"/>
                          </a:solidFill>
                        </a:rPr>
                        <a:t>The ask</a:t>
                      </a:r>
                      <a:endParaRPr lang="en-CA" sz="1200" b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dk1"/>
                          </a:solidFill>
                        </a:rPr>
                        <a:t>Clearly states how much funding is needed, how it will be used, and with what investors will get in return</a:t>
                      </a:r>
                      <a:endParaRPr lang="en-CA" sz="1200" b="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5284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7886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B8E74-6E83-02D5-EDE1-F53D641F2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| Trend with chart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C81DBA-2782-9ACE-01FC-8CFD547F6F40}"/>
              </a:ext>
            </a:extLst>
          </p:cNvPr>
          <p:cNvSpPr txBox="1"/>
          <p:nvPr/>
        </p:nvSpPr>
        <p:spPr>
          <a:xfrm>
            <a:off x="558609" y="1352510"/>
            <a:ext cx="6985191" cy="427657"/>
          </a:xfrm>
          <a:prstGeom prst="rect">
            <a:avLst/>
          </a:prstGeom>
          <a:noFill/>
        </p:spPr>
        <p:txBody>
          <a:bodyPr wrap="square" lIns="0" rtlCol="0" anchor="b">
            <a:no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1B1B1D"/>
                </a:solidFill>
                <a:latin typeface="Aptos" panose="020B0004020202020204" pitchFamily="34" charset="0"/>
              </a:rPr>
              <a:t>[Chart description (e.g., Loneliness epidemic in America)]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39F8E3-031A-6271-868D-C828599940A3}"/>
              </a:ext>
            </a:extLst>
          </p:cNvPr>
          <p:cNvCxnSpPr>
            <a:cxnSpLocks/>
          </p:cNvCxnSpPr>
          <p:nvPr/>
        </p:nvCxnSpPr>
        <p:spPr>
          <a:xfrm>
            <a:off x="558609" y="1818757"/>
            <a:ext cx="6986252" cy="0"/>
          </a:xfrm>
          <a:prstGeom prst="line">
            <a:avLst/>
          </a:prstGeom>
          <a:noFill/>
          <a:ln w="15875" cap="flat" cmpd="sng" algn="ctr">
            <a:solidFill>
              <a:schemeClr val="dk1"/>
            </a:solidFill>
            <a:prstDash val="soli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2151628-5E70-3560-B7D3-AEF606FF0076}"/>
              </a:ext>
            </a:extLst>
          </p:cNvPr>
          <p:cNvSpPr txBox="1"/>
          <p:nvPr/>
        </p:nvSpPr>
        <p:spPr>
          <a:xfrm>
            <a:off x="558608" y="1898184"/>
            <a:ext cx="3462785" cy="2616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en-GB" sz="1100" i="1" dirty="0">
                <a:solidFill>
                  <a:schemeClr val="accent5"/>
                </a:solidFill>
                <a:latin typeface="Aptos" panose="020B0004020202020204" pitchFamily="34" charset="0"/>
              </a:rPr>
              <a:t>[Unit (e.g., percentage of population, M USD spent)]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186C46-3ADB-11F0-84F1-E9ED696A067C}"/>
              </a:ext>
            </a:extLst>
          </p:cNvPr>
          <p:cNvSpPr txBox="1"/>
          <p:nvPr/>
        </p:nvSpPr>
        <p:spPr>
          <a:xfrm>
            <a:off x="8106032" y="1352510"/>
            <a:ext cx="3535105" cy="427657"/>
          </a:xfrm>
          <a:prstGeom prst="rect">
            <a:avLst/>
          </a:prstGeom>
          <a:noFill/>
        </p:spPr>
        <p:txBody>
          <a:bodyPr wrap="square" lIns="0" rtlCol="0" anchor="b">
            <a:no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1B1B1D"/>
                </a:solidFill>
                <a:latin typeface="Aptos" panose="020B0004020202020204" pitchFamily="34" charset="0"/>
              </a:rPr>
              <a:t>Where we are today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389F84-DD40-69A2-71DA-D2D8E59B14FE}"/>
              </a:ext>
            </a:extLst>
          </p:cNvPr>
          <p:cNvCxnSpPr>
            <a:cxnSpLocks/>
          </p:cNvCxnSpPr>
          <p:nvPr/>
        </p:nvCxnSpPr>
        <p:spPr>
          <a:xfrm>
            <a:off x="7824916" y="1352510"/>
            <a:ext cx="1" cy="4500033"/>
          </a:xfrm>
          <a:prstGeom prst="line">
            <a:avLst/>
          </a:prstGeom>
          <a:noFill/>
          <a:ln w="12700" cap="flat" cmpd="sng" algn="ctr">
            <a:solidFill>
              <a:schemeClr val="dk1"/>
            </a:solidFill>
            <a:prstDash val="dash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40DEDD-31BE-B31E-3983-5769AAB6F25A}"/>
              </a:ext>
            </a:extLst>
          </p:cNvPr>
          <p:cNvCxnSpPr>
            <a:cxnSpLocks/>
          </p:cNvCxnSpPr>
          <p:nvPr/>
        </p:nvCxnSpPr>
        <p:spPr>
          <a:xfrm>
            <a:off x="8106032" y="1818757"/>
            <a:ext cx="3535105" cy="0"/>
          </a:xfrm>
          <a:prstGeom prst="line">
            <a:avLst/>
          </a:prstGeom>
          <a:noFill/>
          <a:ln w="15875" cap="flat" cmpd="sng" algn="ctr">
            <a:solidFill>
              <a:schemeClr val="dk1"/>
            </a:solidFill>
            <a:prstDash val="solid"/>
          </a:ln>
          <a:effectLst/>
        </p:spPr>
      </p:cxn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FD98831-88B5-BC3B-F477-166B633B55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8010506"/>
              </p:ext>
            </p:extLst>
          </p:nvPr>
        </p:nvGraphicFramePr>
        <p:xfrm>
          <a:off x="550864" y="2278414"/>
          <a:ext cx="6813040" cy="3574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6BD691CD-4ABB-BCD0-AF95-032522D9288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040034" y="2152711"/>
            <a:ext cx="2588401" cy="96567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[Description of a part of the  current situation (e.g., what customers are doing now)]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74626D-3163-D75B-551E-3370EA86E93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40034" y="4886869"/>
            <a:ext cx="2588401" cy="96567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[Description of a part of the  current situation (e.g., poor support)]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D8E221-C4E1-FD11-18C7-2560777512A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040034" y="3519791"/>
            <a:ext cx="2588401" cy="96567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[Description of a part of the  current situation (e.g., price)]</a:t>
            </a:r>
          </a:p>
        </p:txBody>
      </p:sp>
      <p:pic>
        <p:nvPicPr>
          <p:cNvPr id="21" name="Graphic 20" descr="Baby crawling with solid fill">
            <a:extLst>
              <a:ext uri="{FF2B5EF4-FFF2-40B4-BE49-F238E27FC236}">
                <a16:creationId xmlns:a16="http://schemas.microsoft.com/office/drawing/2014/main" id="{C1B3F299-371E-6F18-E3CE-2FD4091B49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104972" y="2292045"/>
            <a:ext cx="687003" cy="687003"/>
          </a:xfrm>
          <a:prstGeom prst="rect">
            <a:avLst/>
          </a:prstGeom>
        </p:spPr>
      </p:pic>
      <p:pic>
        <p:nvPicPr>
          <p:cNvPr id="23" name="Graphic 22" descr="Head with gears with solid fill">
            <a:extLst>
              <a:ext uri="{FF2B5EF4-FFF2-40B4-BE49-F238E27FC236}">
                <a16:creationId xmlns:a16="http://schemas.microsoft.com/office/drawing/2014/main" id="{48696DAA-169D-3B76-CCF9-D7F60FD258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104972" y="3659124"/>
            <a:ext cx="687003" cy="687003"/>
          </a:xfrm>
          <a:prstGeom prst="rect">
            <a:avLst/>
          </a:prstGeom>
        </p:spPr>
      </p:pic>
      <p:pic>
        <p:nvPicPr>
          <p:cNvPr id="25" name="Graphic 24" descr="Man with cane with solid fill">
            <a:extLst>
              <a:ext uri="{FF2B5EF4-FFF2-40B4-BE49-F238E27FC236}">
                <a16:creationId xmlns:a16="http://schemas.microsoft.com/office/drawing/2014/main" id="{A695AC97-338D-8D66-30E2-468EEDEF94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104972" y="5026203"/>
            <a:ext cx="687003" cy="68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27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10">
            <a:extLst>
              <a:ext uri="{FF2B5EF4-FFF2-40B4-BE49-F238E27FC236}">
                <a16:creationId xmlns:a16="http://schemas.microsoft.com/office/drawing/2014/main" id="{A0DEBB91-8A90-80BD-26F1-B7ADE498AA8B}"/>
              </a:ext>
            </a:extLst>
          </p:cNvPr>
          <p:cNvSpPr/>
          <p:nvPr/>
        </p:nvSpPr>
        <p:spPr>
          <a:xfrm rot="16200000">
            <a:off x="4531103" y="-922085"/>
            <a:ext cx="2929776" cy="7177375"/>
          </a:xfrm>
          <a:prstGeom prst="trapezoid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CA" sz="160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FEE854-1A18-982A-0566-E171F158E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</a:rPr>
              <a:t>Market size | TAM, SAM, SOM</a:t>
            </a:r>
            <a:endParaRPr lang="en-CA" dirty="0">
              <a:solidFill>
                <a:schemeClr val="dk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6B9F9A5-256F-F24F-ED8C-35D04A015820}"/>
              </a:ext>
            </a:extLst>
          </p:cNvPr>
          <p:cNvSpPr/>
          <p:nvPr/>
        </p:nvSpPr>
        <p:spPr>
          <a:xfrm>
            <a:off x="1785772" y="1901081"/>
            <a:ext cx="1488482" cy="1488482"/>
          </a:xfrm>
          <a:prstGeom prst="ellipse">
            <a:avLst/>
          </a:prstGeom>
          <a:solidFill>
            <a:schemeClr val="tx1"/>
          </a:solidFill>
          <a:ln w="762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/>
              <a:t>[$XXM]</a:t>
            </a:r>
            <a:endParaRPr lang="en-CA" sz="2000" b="1" dirty="0" err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63CF28F-4A80-B033-EB9B-755AF6C30849}"/>
              </a:ext>
            </a:extLst>
          </p:cNvPr>
          <p:cNvSpPr/>
          <p:nvPr/>
        </p:nvSpPr>
        <p:spPr>
          <a:xfrm>
            <a:off x="4645144" y="1555680"/>
            <a:ext cx="2179287" cy="2179287"/>
          </a:xfrm>
          <a:prstGeom prst="ellipse">
            <a:avLst/>
          </a:prstGeom>
          <a:solidFill>
            <a:schemeClr val="accent6"/>
          </a:solidFill>
          <a:ln w="762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/>
              <a:t>[$XXM]</a:t>
            </a:r>
            <a:endParaRPr lang="en-CA" sz="2000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03947D3-F874-84AF-C961-EA6E35B6640D}"/>
              </a:ext>
            </a:extLst>
          </p:cNvPr>
          <p:cNvSpPr/>
          <p:nvPr/>
        </p:nvSpPr>
        <p:spPr>
          <a:xfrm>
            <a:off x="8120896" y="1195007"/>
            <a:ext cx="2900631" cy="2900631"/>
          </a:xfrm>
          <a:prstGeom prst="ellipse">
            <a:avLst/>
          </a:prstGeom>
          <a:solidFill>
            <a:schemeClr val="accent4"/>
          </a:solidFill>
          <a:ln w="762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/>
              <a:t>[$XXM]</a:t>
            </a:r>
            <a:endParaRPr lang="en-CA" sz="2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3019BF-735E-DC39-9157-36D1C5F08CD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94066" y="4349696"/>
            <a:ext cx="2471894" cy="152479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Serviceable Obtainable Market (SOM)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[Short description of how you calculated the portion of the SAM you plan to capture]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B0E838-B567-00E1-BDBE-4011CACABBC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98841" y="4349696"/>
            <a:ext cx="2471894" cy="152479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Serviceable Available Market (SAM)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[Short description of how you calculated segment of the TAM you plan on targeting]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5A4992-CA1E-7B30-5D26-AE3E9576745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447623" y="4349696"/>
            <a:ext cx="2247176" cy="152479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Total Available Market (TAM)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[Short description of how you derived the total market demand for your product or service]</a:t>
            </a:r>
          </a:p>
        </p:txBody>
      </p:sp>
    </p:spTree>
    <p:extLst>
      <p:ext uri="{BB962C8B-B14F-4D97-AF65-F5344CB8AC3E}">
        <p14:creationId xmlns:p14="http://schemas.microsoft.com/office/powerpoint/2010/main" val="521091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4B62A-798C-4CA2-2BF5-87FF11D11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F5E8E1-79E2-967C-052A-28D24F2D4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</a:rPr>
              <a:t>Solution | Computer product</a:t>
            </a:r>
            <a:endParaRPr lang="en-CA" dirty="0">
              <a:solidFill>
                <a:schemeClr val="dk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433696-D41C-E7FD-99EA-9E2B6BF8D44A}"/>
              </a:ext>
            </a:extLst>
          </p:cNvPr>
          <p:cNvSpPr/>
          <p:nvPr/>
        </p:nvSpPr>
        <p:spPr>
          <a:xfrm>
            <a:off x="554737" y="1263112"/>
            <a:ext cx="11082528" cy="4974956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CA" sz="1200" dirty="0" err="1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70D3C-F7B9-8BD3-D59E-8157FC05B2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979622" y="2832840"/>
            <a:ext cx="4070670" cy="28085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[</a:t>
            </a:r>
            <a:r>
              <a:rPr lang="en-US" sz="1600" dirty="0">
                <a:solidFill>
                  <a:schemeClr val="dk1"/>
                </a:solidFill>
                <a:cs typeface="Arial"/>
                <a:sym typeface="Arial"/>
              </a:rPr>
              <a:t>Description of a component of the solution and how it solves a specific part of the problem</a:t>
            </a:r>
            <a:r>
              <a:rPr kumimoji="0" lang="en-CA" sz="1600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]</a:t>
            </a:r>
          </a:p>
          <a:p>
            <a:pPr marL="285750" indent="-285750">
              <a:spcBef>
                <a:spcPts val="1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CA" sz="1600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[</a:t>
            </a:r>
            <a:r>
              <a:rPr lang="en-US" sz="1600" dirty="0">
                <a:solidFill>
                  <a:schemeClr val="dk1"/>
                </a:solidFill>
                <a:cs typeface="Arial"/>
                <a:sym typeface="Arial"/>
              </a:rPr>
              <a:t>Description of a component of the solution and how it solves a specific part of the problem</a:t>
            </a:r>
            <a:r>
              <a:rPr kumimoji="0" lang="en-CA" sz="1600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]</a:t>
            </a:r>
          </a:p>
          <a:p>
            <a:pPr marL="285750" indent="-285750">
              <a:spcBef>
                <a:spcPts val="1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CA" sz="1600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[</a:t>
            </a:r>
            <a:r>
              <a:rPr lang="en-US" sz="1600" dirty="0">
                <a:solidFill>
                  <a:schemeClr val="dk1"/>
                </a:solidFill>
                <a:cs typeface="Arial"/>
                <a:sym typeface="Arial"/>
              </a:rPr>
              <a:t>Description of a component of the solution and how it solves a specific part of the problem</a:t>
            </a:r>
            <a:r>
              <a:rPr kumimoji="0" lang="en-CA" sz="1600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]</a:t>
            </a:r>
          </a:p>
        </p:txBody>
      </p:sp>
      <p:pic>
        <p:nvPicPr>
          <p:cNvPr id="3074" name="Picture 2" descr="Transparent Laptop Mockup Images - Free Download on Freepik">
            <a:extLst>
              <a:ext uri="{FF2B5EF4-FFF2-40B4-BE49-F238E27FC236}">
                <a16:creationId xmlns:a16="http://schemas.microsoft.com/office/drawing/2014/main" id="{5C1E280A-21EA-8637-C360-A21A07692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7668" r="90256">
                        <a14:foregroundMark x1="7827" y1="72524" x2="9105" y2="74121"/>
                        <a14:foregroundMark x1="90256" y1="73003" x2="90256" y2="730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08" b="23658"/>
          <a:stretch/>
        </p:blipFill>
        <p:spPr bwMode="auto">
          <a:xfrm>
            <a:off x="649645" y="2156178"/>
            <a:ext cx="5962650" cy="329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hape">
            <a:extLst>
              <a:ext uri="{FF2B5EF4-FFF2-40B4-BE49-F238E27FC236}">
                <a16:creationId xmlns:a16="http://schemas.microsoft.com/office/drawing/2014/main" id="{F150636E-875F-12E2-01B3-77F21929B80E}"/>
              </a:ext>
            </a:extLst>
          </p:cNvPr>
          <p:cNvSpPr/>
          <p:nvPr/>
        </p:nvSpPr>
        <p:spPr>
          <a:xfrm>
            <a:off x="2506389" y="3357096"/>
            <a:ext cx="2249953" cy="891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chemeClr val="dk1"/>
                </a:solidFill>
                <a:latin typeface="Aptos" panose="020B0004020202020204" pitchFamily="34" charset="0"/>
                <a:cs typeface="Arial"/>
                <a:sym typeface="Arial"/>
              </a:rPr>
              <a:t>[Replace by your product image or insert your mockup behind the transparent computer]</a:t>
            </a:r>
            <a:endParaRPr lang="en-US" sz="1200" b="1" dirty="0">
              <a:solidFill>
                <a:schemeClr val="dk1"/>
              </a:solidFill>
              <a:latin typeface="Aptos" panose="020B0004020202020204" pitchFamily="34" charset="0"/>
              <a:cs typeface="Arial"/>
            </a:endParaRPr>
          </a:p>
        </p:txBody>
      </p:sp>
      <p:pic>
        <p:nvPicPr>
          <p:cNvPr id="8" name="Graphic 7" descr="Airplane with solid fill">
            <a:extLst>
              <a:ext uri="{FF2B5EF4-FFF2-40B4-BE49-F238E27FC236}">
                <a16:creationId xmlns:a16="http://schemas.microsoft.com/office/drawing/2014/main" id="{50581A1C-5054-3581-2798-AE3BEB7644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294969" y="2156178"/>
            <a:ext cx="516154" cy="516154"/>
          </a:xfrm>
          <a:prstGeom prst="rect">
            <a:avLst/>
          </a:prstGeom>
        </p:spPr>
      </p:pic>
      <p:pic>
        <p:nvPicPr>
          <p:cNvPr id="10" name="Graphic 9" descr="Backpack with solid fill">
            <a:extLst>
              <a:ext uri="{FF2B5EF4-FFF2-40B4-BE49-F238E27FC236}">
                <a16:creationId xmlns:a16="http://schemas.microsoft.com/office/drawing/2014/main" id="{8969BE0F-F4D1-4878-AC0B-37DF22A869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664394" y="2156178"/>
            <a:ext cx="516154" cy="516154"/>
          </a:xfrm>
          <a:prstGeom prst="rect">
            <a:avLst/>
          </a:prstGeom>
        </p:spPr>
      </p:pic>
      <p:pic>
        <p:nvPicPr>
          <p:cNvPr id="14" name="Graphic 13" descr="Bells with solid fill">
            <a:extLst>
              <a:ext uri="{FF2B5EF4-FFF2-40B4-BE49-F238E27FC236}">
                <a16:creationId xmlns:a16="http://schemas.microsoft.com/office/drawing/2014/main" id="{CC70FBD5-B416-1635-CCE8-66C8F2D9B3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033819" y="2156178"/>
            <a:ext cx="516154" cy="5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22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429A6-FEE2-7F8B-CAB7-51B732B95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746F2-4CD2-82D9-F250-8E03ED08E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6" y="355091"/>
            <a:ext cx="5065776" cy="542783"/>
          </a:xfrm>
        </p:spPr>
        <p:txBody>
          <a:bodyPr/>
          <a:lstStyle/>
          <a:p>
            <a:r>
              <a:rPr lang="en-US" dirty="0">
                <a:solidFill>
                  <a:schemeClr val="dk1"/>
                </a:solidFill>
              </a:rPr>
              <a:t>Business model | Metrics</a:t>
            </a:r>
            <a:endParaRPr lang="en-CA" dirty="0">
              <a:solidFill>
                <a:schemeClr val="dk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A26612-B8AC-FDB8-CDF9-D1239986DAD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54736" y="1497804"/>
            <a:ext cx="5065776" cy="1285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CA" b="1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[</a:t>
            </a:r>
            <a:r>
              <a:rPr lang="en-US" sz="1800" b="1" dirty="0">
                <a:solidFill>
                  <a:schemeClr val="dk1"/>
                </a:solidFill>
                <a:latin typeface="Aptos" panose="020B0004020202020204" pitchFamily="34" charset="0"/>
                <a:cs typeface="Arial"/>
                <a:sym typeface="Arial"/>
              </a:rPr>
              <a:t>Short sentence explaining your business model (e.g., “We make 10% on each in-game transaction”)</a:t>
            </a:r>
            <a:r>
              <a:rPr kumimoji="0" lang="en-CA" b="1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9E0AFA-5607-AEB6-19B7-D2C22B5049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96177" y="4712559"/>
            <a:ext cx="3619099" cy="1285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CA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[</a:t>
            </a:r>
            <a:r>
              <a:rPr lang="en-US" sz="1800" dirty="0">
                <a:solidFill>
                  <a:schemeClr val="dk1"/>
                </a:solidFill>
                <a:latin typeface="Aptos" panose="020B0004020202020204" pitchFamily="34" charset="0"/>
                <a:cs typeface="Arial"/>
                <a:sym typeface="Arial"/>
              </a:rPr>
              <a:t>Description of a unit economics metric of your business (e.g., churn, LTV, CAC)</a:t>
            </a:r>
            <a:r>
              <a:rPr kumimoji="0" lang="en-CA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52A2E8-B0B2-E4C9-1395-8ADCC914D2D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896177" y="3105181"/>
            <a:ext cx="3619099" cy="1285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CA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[</a:t>
            </a:r>
            <a:r>
              <a:rPr lang="en-US" sz="1800" dirty="0">
                <a:solidFill>
                  <a:schemeClr val="dk1"/>
                </a:solidFill>
                <a:latin typeface="Aptos" panose="020B0004020202020204" pitchFamily="34" charset="0"/>
                <a:cs typeface="Arial"/>
                <a:sym typeface="Arial"/>
              </a:rPr>
              <a:t>Description of a unit economics metric of your business (e.g., churn, LTV, CAC)</a:t>
            </a:r>
            <a:r>
              <a:rPr kumimoji="0" lang="en-CA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]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34D6C7-CDE0-4DA1-EDB8-EE22379C235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4737" y="4712559"/>
            <a:ext cx="1100328" cy="1285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[$xx]</a:t>
            </a:r>
            <a:endParaRPr kumimoji="0" lang="en-CA" sz="3200" b="1" i="0" u="none" strike="noStrike" kern="1200" cap="none" spc="10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B5E2E3-313E-82F0-1D51-74FB487A08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54737" y="3105181"/>
            <a:ext cx="1100328" cy="1285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10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[xx%]</a:t>
            </a:r>
            <a:endParaRPr kumimoji="0" lang="en-CA" sz="3200" b="1" i="0" u="none" strike="noStrike" kern="1200" cap="none" spc="10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1" name="Picture 10" descr="A person holding a card&#10;&#10;AI-generated content may be incorrect.">
            <a:extLst>
              <a:ext uri="{FF2B5EF4-FFF2-40B4-BE49-F238E27FC236}">
                <a16:creationId xmlns:a16="http://schemas.microsoft.com/office/drawing/2014/main" id="{DD2F5518-6297-C460-4293-F50B6A8C67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6095997" y="-2"/>
            <a:ext cx="6096003" cy="68580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94003D8-6F14-088F-721E-2AA2AF5BACC9}"/>
              </a:ext>
            </a:extLst>
          </p:cNvPr>
          <p:cNvSpPr/>
          <p:nvPr/>
        </p:nvSpPr>
        <p:spPr>
          <a:xfrm>
            <a:off x="6095996" y="-2"/>
            <a:ext cx="6096001" cy="6858000"/>
          </a:xfrm>
          <a:prstGeom prst="rect">
            <a:avLst/>
          </a:prstGeom>
          <a:solidFill>
            <a:schemeClr val="tx1">
              <a:alpha val="13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CA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4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C168A-5208-A68F-D73A-DE41A859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</a:rPr>
              <a:t>Financial projections | Income statement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E3451-9912-496A-ABC2-8A34F165646E}"/>
              </a:ext>
            </a:extLst>
          </p:cNvPr>
          <p:cNvSpPr txBox="1"/>
          <p:nvPr/>
        </p:nvSpPr>
        <p:spPr>
          <a:xfrm>
            <a:off x="558609" y="1264977"/>
            <a:ext cx="3778929" cy="427657"/>
          </a:xfrm>
          <a:prstGeom prst="rect">
            <a:avLst/>
          </a:prstGeom>
          <a:noFill/>
        </p:spPr>
        <p:txBody>
          <a:bodyPr wrap="square" lIns="0" rtlCol="0" anchor="b">
            <a:no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1B1B1D"/>
                </a:solidFill>
                <a:latin typeface="Aptos" panose="020B0004020202020204" pitchFamily="34" charset="0"/>
              </a:rPr>
              <a:t>Projections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03A133-4588-84CE-3321-E5B58FBD905E}"/>
              </a:ext>
            </a:extLst>
          </p:cNvPr>
          <p:cNvCxnSpPr>
            <a:cxnSpLocks/>
          </p:cNvCxnSpPr>
          <p:nvPr/>
        </p:nvCxnSpPr>
        <p:spPr>
          <a:xfrm>
            <a:off x="558609" y="1731224"/>
            <a:ext cx="3779503" cy="0"/>
          </a:xfrm>
          <a:prstGeom prst="line">
            <a:avLst/>
          </a:prstGeom>
          <a:noFill/>
          <a:ln w="15875" cap="flat" cmpd="sng" algn="ctr">
            <a:solidFill>
              <a:schemeClr val="dk1"/>
            </a:solidFill>
            <a:prstDash val="soli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F448329-1214-09D0-CB1E-C75D87F2BAA6}"/>
              </a:ext>
            </a:extLst>
          </p:cNvPr>
          <p:cNvSpPr txBox="1"/>
          <p:nvPr/>
        </p:nvSpPr>
        <p:spPr>
          <a:xfrm>
            <a:off x="558609" y="1810651"/>
            <a:ext cx="1948636" cy="2616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en-GB" sz="1100" i="1" dirty="0">
                <a:solidFill>
                  <a:schemeClr val="accent5"/>
                </a:solidFill>
                <a:latin typeface="Aptos" panose="020B0004020202020204" pitchFamily="34" charset="0"/>
              </a:rPr>
              <a:t>[Unit (e.g., M USD)]</a:t>
            </a:r>
          </a:p>
        </p:txBody>
      </p:sp>
      <p:graphicFrame>
        <p:nvGraphicFramePr>
          <p:cNvPr id="6" name="Chart 1">
            <a:extLst>
              <a:ext uri="{FF2B5EF4-FFF2-40B4-BE49-F238E27FC236}">
                <a16:creationId xmlns:a16="http://schemas.microsoft.com/office/drawing/2014/main" id="{397F3339-B6AF-AC80-52BD-8A901AB24B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8013840"/>
              </p:ext>
            </p:extLst>
          </p:nvPr>
        </p:nvGraphicFramePr>
        <p:xfrm>
          <a:off x="544012" y="2304003"/>
          <a:ext cx="3453558" cy="3234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7579EEDF-BC76-2CCC-A686-5DCD877C1BA3}"/>
              </a:ext>
            </a:extLst>
          </p:cNvPr>
          <p:cNvGrpSpPr/>
          <p:nvPr/>
        </p:nvGrpSpPr>
        <p:grpSpPr>
          <a:xfrm>
            <a:off x="1137486" y="5856298"/>
            <a:ext cx="2266610" cy="215444"/>
            <a:chOff x="550877" y="5928298"/>
            <a:chExt cx="2266610" cy="21544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2C1C92C-8BEF-635B-9934-0393201953E8}"/>
                </a:ext>
              </a:extLst>
            </p:cNvPr>
            <p:cNvGrpSpPr/>
            <p:nvPr/>
          </p:nvGrpSpPr>
          <p:grpSpPr>
            <a:xfrm>
              <a:off x="550877" y="5928298"/>
              <a:ext cx="1032140" cy="215444"/>
              <a:chOff x="3321325" y="6127146"/>
              <a:chExt cx="1032140" cy="21544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084FFBF-6939-8314-A32D-63654D9DF4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97465" y="6150229"/>
                <a:ext cx="756000" cy="169277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spAutoFit/>
              </a:bodyPr>
              <a:lstStyle/>
              <a:p>
                <a:pPr>
                  <a:spcAft>
                    <a:spcPts val="300"/>
                  </a:spcAft>
                  <a:buClr>
                    <a:srgbClr val="1F6FD8"/>
                  </a:buClr>
                  <a:defRPr/>
                </a:pPr>
                <a:r>
                  <a:rPr lang="en-US" sz="1100" i="1" kern="0" dirty="0">
                    <a:solidFill>
                      <a:schemeClr val="dk1"/>
                    </a:solidFill>
                  </a:rPr>
                  <a:t>Revenue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479D62A-F717-D33C-3252-F484D99151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1325" y="6127146"/>
                <a:ext cx="219456" cy="215444"/>
              </a:xfrm>
              <a:prstGeom prst="rect">
                <a:avLst/>
              </a:prstGeom>
              <a:solidFill>
                <a:srgbClr val="BFBFBF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tIns="108000" bIns="108000" rtlCol="0" anchor="t"/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  <a:defRPr/>
                </a:pPr>
                <a:endParaRPr lang="en-IN" sz="1100" i="1" ker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CC22A61-15E1-5E3A-9532-FC04969D6E52}"/>
                </a:ext>
              </a:extLst>
            </p:cNvPr>
            <p:cNvGrpSpPr/>
            <p:nvPr/>
          </p:nvGrpSpPr>
          <p:grpSpPr>
            <a:xfrm>
              <a:off x="1785347" y="5928298"/>
              <a:ext cx="1032140" cy="215444"/>
              <a:chOff x="550877" y="6127146"/>
              <a:chExt cx="1032140" cy="21544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2E644E9-2134-F56E-02F3-28C3032722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27017" y="6150229"/>
                <a:ext cx="756000" cy="169277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spAutoFit/>
              </a:bodyPr>
              <a:lstStyle/>
              <a:p>
                <a:pPr>
                  <a:spcAft>
                    <a:spcPts val="300"/>
                  </a:spcAft>
                  <a:buClr>
                    <a:srgbClr val="1F6FD8"/>
                  </a:buClr>
                  <a:defRPr/>
                </a:pPr>
                <a:r>
                  <a:rPr lang="en-US" sz="1100" i="1" kern="0" dirty="0">
                    <a:solidFill>
                      <a:schemeClr val="dk1"/>
                    </a:solidFill>
                  </a:rPr>
                  <a:t>Net profit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E4F3C6D-2437-3241-6D03-AC4DF58A72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50877" y="6127146"/>
                <a:ext cx="219456" cy="215444"/>
              </a:xfrm>
              <a:prstGeom prst="rect">
                <a:avLst/>
              </a:prstGeom>
              <a:solidFill>
                <a:schemeClr val="dk1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tIns="108000" bIns="108000" rtlCol="0" anchor="t"/>
              <a:lstStyle/>
              <a:p>
                <a:pPr marL="285750" marR="0" lvl="0" indent="-28575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IN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962FF10-15A1-7E41-A3D1-617F88A5B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88598"/>
              </p:ext>
            </p:extLst>
          </p:nvPr>
        </p:nvGraphicFramePr>
        <p:xfrm>
          <a:off x="4818184" y="1941456"/>
          <a:ext cx="6829801" cy="382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816">
                  <a:extLst>
                    <a:ext uri="{9D8B030D-6E8A-4147-A177-3AD203B41FA5}">
                      <a16:colId xmlns:a16="http://schemas.microsoft.com/office/drawing/2014/main" val="1541287817"/>
                    </a:ext>
                  </a:extLst>
                </a:gridCol>
                <a:gridCol w="1055197">
                  <a:extLst>
                    <a:ext uri="{9D8B030D-6E8A-4147-A177-3AD203B41FA5}">
                      <a16:colId xmlns:a16="http://schemas.microsoft.com/office/drawing/2014/main" val="427841576"/>
                    </a:ext>
                  </a:extLst>
                </a:gridCol>
                <a:gridCol w="1055197">
                  <a:extLst>
                    <a:ext uri="{9D8B030D-6E8A-4147-A177-3AD203B41FA5}">
                      <a16:colId xmlns:a16="http://schemas.microsoft.com/office/drawing/2014/main" val="3847537813"/>
                    </a:ext>
                  </a:extLst>
                </a:gridCol>
                <a:gridCol w="1055197">
                  <a:extLst>
                    <a:ext uri="{9D8B030D-6E8A-4147-A177-3AD203B41FA5}">
                      <a16:colId xmlns:a16="http://schemas.microsoft.com/office/drawing/2014/main" val="3845661140"/>
                    </a:ext>
                  </a:extLst>
                </a:gridCol>
                <a:gridCol w="1055197">
                  <a:extLst>
                    <a:ext uri="{9D8B030D-6E8A-4147-A177-3AD203B41FA5}">
                      <a16:colId xmlns:a16="http://schemas.microsoft.com/office/drawing/2014/main" val="3661583597"/>
                    </a:ext>
                  </a:extLst>
                </a:gridCol>
                <a:gridCol w="1055197">
                  <a:extLst>
                    <a:ext uri="{9D8B030D-6E8A-4147-A177-3AD203B41FA5}">
                      <a16:colId xmlns:a16="http://schemas.microsoft.com/office/drawing/2014/main" val="4296203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endParaRPr lang="en-CA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2025</a:t>
                      </a:r>
                      <a:endParaRPr lang="en-CA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2026</a:t>
                      </a:r>
                      <a:endParaRPr lang="en-CA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2027</a:t>
                      </a:r>
                      <a:endParaRPr lang="en-CA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2028</a:t>
                      </a:r>
                      <a:endParaRPr lang="en-CA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2029</a:t>
                      </a:r>
                      <a:endParaRPr lang="en-CA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878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Revenue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465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Costs of goods sold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3175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Gross profit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7197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848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Expenses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669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Labor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5158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Marketing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9201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Hardware and IT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401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Office space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645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 expenses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80391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1493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Earnings before taxes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7407108"/>
                  </a:ext>
                </a:extLst>
              </a:tr>
              <a:tr h="14320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Taxes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5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9391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Net profit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[XXX,XXX]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29729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FAA67BC-BB73-DD60-2E1B-AF6DBEB96A9D}"/>
              </a:ext>
            </a:extLst>
          </p:cNvPr>
          <p:cNvSpPr txBox="1"/>
          <p:nvPr/>
        </p:nvSpPr>
        <p:spPr>
          <a:xfrm>
            <a:off x="4818184" y="1264977"/>
            <a:ext cx="6829801" cy="427657"/>
          </a:xfrm>
          <a:prstGeom prst="rect">
            <a:avLst/>
          </a:prstGeom>
          <a:noFill/>
        </p:spPr>
        <p:txBody>
          <a:bodyPr wrap="square" lIns="0" rtlCol="0" anchor="b">
            <a:no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1B1B1D"/>
                </a:solidFill>
                <a:latin typeface="Aptos" panose="020B0004020202020204" pitchFamily="34" charset="0"/>
              </a:rPr>
              <a:t>Income statement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7AB777-A8A6-69E3-6A62-C364DCD84BE8}"/>
              </a:ext>
            </a:extLst>
          </p:cNvPr>
          <p:cNvCxnSpPr>
            <a:cxnSpLocks/>
          </p:cNvCxnSpPr>
          <p:nvPr/>
        </p:nvCxnSpPr>
        <p:spPr>
          <a:xfrm>
            <a:off x="4818184" y="1731224"/>
            <a:ext cx="6830838" cy="0"/>
          </a:xfrm>
          <a:prstGeom prst="line">
            <a:avLst/>
          </a:prstGeom>
          <a:noFill/>
          <a:ln w="15875" cap="flat" cmpd="sng" algn="ctr">
            <a:solidFill>
              <a:schemeClr val="dk1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448849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TOOLS_SLIDE_COLLAPSE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heme/theme1.xml><?xml version="1.0" encoding="utf-8"?>
<a:theme xmlns:a="http://schemas.openxmlformats.org/drawingml/2006/main" name="PowerPoint Layout">
  <a:themeElements>
    <a:clrScheme name="PowerTools Garyscale">
      <a:dk1>
        <a:srgbClr val="000000"/>
      </a:dk1>
      <a:lt1>
        <a:srgbClr val="FFFFFF"/>
      </a:lt1>
      <a:dk2>
        <a:srgbClr val="5F5F5F"/>
      </a:dk2>
      <a:lt2>
        <a:srgbClr val="F8F8F8"/>
      </a:lt2>
      <a:accent1>
        <a:srgbClr val="EFEFEF"/>
      </a:accent1>
      <a:accent2>
        <a:srgbClr val="E5E5E5"/>
      </a:accent2>
      <a:accent3>
        <a:srgbClr val="D0D0D0"/>
      </a:accent3>
      <a:accent4>
        <a:srgbClr val="9F9F9F"/>
      </a:accent4>
      <a:accent5>
        <a:srgbClr val="5F5F5F"/>
      </a:accent5>
      <a:accent6>
        <a:srgbClr val="4D4D4D"/>
      </a:accent6>
      <a:hlink>
        <a:srgbClr val="919191"/>
      </a:hlink>
      <a:folHlink>
        <a:srgbClr val="B2B2B2"/>
      </a:folHlink>
    </a:clrScheme>
    <a:fontScheme name="PowerTools Fonts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sq">
          <a:solidFill>
            <a:srgbClr val="000000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51C2C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Deep Blue">
      <a:srgbClr val="051C2C"/>
    </a:custClr>
    <a:custClr name="Cyan">
      <a:srgbClr val="00A9F4"/>
    </a:custClr>
    <a:custClr name="Electric Blue">
      <a:srgbClr val="1F40E6"/>
    </a:custClr>
    <a:custClr name="Pale Blue">
      <a:srgbClr val="AAE6F0"/>
    </a:custClr>
    <a:custClr name="Turquoise">
      <a:srgbClr val="3C96B4"/>
    </a:custClr>
    <a:custClr name="Pale Electric Blue">
      <a:srgbClr val="AFC3FF"/>
    </a:custClr>
    <a:custClr name="Purple">
      <a:srgbClr val="8C5AC8"/>
    </a:custClr>
    <a:custClr name="Pink">
      <a:srgbClr val="E6A0C8"/>
    </a:custClr>
    <a:custClr name="Red">
      <a:srgbClr val="E5546C"/>
    </a:custClr>
    <a:custClr name="Orange">
      <a:srgbClr val="FAA082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  <a:custClr name="Linear 1 (Deep Blue)">
      <a:srgbClr val="051C2C"/>
    </a:custClr>
    <a:custClr name="Linear 2">
      <a:srgbClr val="034B6F"/>
    </a:custClr>
    <a:custClr name="Linear 3">
      <a:srgbClr val="027AB1"/>
    </a:custClr>
    <a:custClr name="Linear 4 (Cyan)">
      <a:srgbClr val="00A9F4"/>
    </a:custClr>
    <a:custClr name="Linear 5">
      <a:srgbClr val="39BDF3"/>
    </a:custClr>
    <a:custClr name="Linear 6">
      <a:srgbClr val="71D2F1"/>
    </a:custClr>
    <a:custClr name="Linear 7 (Pale Blue)">
      <a:srgbClr val="AAE6F0"/>
    </a:custClr>
    <a:custClr name="Null">
      <a:srgbClr val="FFFFFF"/>
    </a:custClr>
    <a:custClr name="Null">
      <a:srgbClr val="FFFFFF"/>
    </a:custClr>
    <a:custClr name="Null">
      <a:srgbClr val="FFFFFF"/>
    </a:custClr>
  </a:custClrLst>
  <a:extLst>
    <a:ext uri="{05A4C25C-085E-4340-85A3-A5531E510DB2}">
      <thm15:themeFamily xmlns:thm15="http://schemas.microsoft.com/office/thememl/2012/main" name="OneFirm-English (United States)-Wide.potx" id="{50FC1F8C-36A8-43E0-A709-09110D5475E7}" vid="{B89EF835-3564-4FB3-A7E4-97DE50749B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868CCB830EB6459C7BBB6C9820D439" ma:contentTypeVersion="12" ma:contentTypeDescription="Create a new document." ma:contentTypeScope="" ma:versionID="1879f629fef1f9edabc98eb08451777a">
  <xsd:schema xmlns:xsd="http://www.w3.org/2001/XMLSchema" xmlns:xs="http://www.w3.org/2001/XMLSchema" xmlns:p="http://schemas.microsoft.com/office/2006/metadata/properties" xmlns:ns2="25afb3b1-4a0c-4a14-b44d-9c4987d1bffb" xmlns:ns3="66212fe9-3a03-47f9-989e-8fbee8edee62" targetNamespace="http://schemas.microsoft.com/office/2006/metadata/properties" ma:root="true" ma:fieldsID="58b361396664afd18a94620dc76f8d95" ns2:_="" ns3:_="">
    <xsd:import namespace="25afb3b1-4a0c-4a14-b44d-9c4987d1bffb"/>
    <xsd:import namespace="66212fe9-3a03-47f9-989e-8fbee8edee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afb3b1-4a0c-4a14-b44d-9c4987d1bf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d2ff1c6-aab8-4d22-b4c5-0a113966cc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212fe9-3a03-47f9-989e-8fbee8edee6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928d306-f61d-43b6-913b-d4b9246a8d87}" ma:internalName="TaxCatchAll" ma:showField="CatchAllData" ma:web="66212fe9-3a03-47f9-989e-8fbee8edee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212fe9-3a03-47f9-989e-8fbee8edee62" xsi:nil="true"/>
    <lcf76f155ced4ddcb4097134ff3c332f xmlns="25afb3b1-4a0c-4a14-b44d-9c4987d1bff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E8D55F0-7173-4F1A-8985-9576CC10A2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407509-ABED-4CBC-BD6D-7A54C6CFD1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afb3b1-4a0c-4a14-b44d-9c4987d1bffb"/>
    <ds:schemaRef ds:uri="66212fe9-3a03-47f9-989e-8fbee8edee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EB5AEA-48F0-4D9B-AE57-6402B7E58B9B}">
  <ds:schemaRefs>
    <ds:schemaRef ds:uri="http://schemas.microsoft.com/office/2006/metadata/properties"/>
    <ds:schemaRef ds:uri="http://schemas.microsoft.com/office/infopath/2007/PartnerControls"/>
    <ds:schemaRef ds:uri="66212fe9-3a03-47f9-989e-8fbee8edee62"/>
    <ds:schemaRef ds:uri="25afb3b1-4a0c-4a14-b44d-9c4987d1bff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921</Words>
  <Application>Microsoft Office PowerPoint</Application>
  <PresentationFormat>Widescreen</PresentationFormat>
  <Paragraphs>154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Segoe UI</vt:lpstr>
      <vt:lpstr>Wingdings</vt:lpstr>
      <vt:lpstr>PowerPoint Layout</vt:lpstr>
      <vt:lpstr>Startup Pitch Deck Template</vt:lpstr>
      <vt:lpstr>Contents of the Pitch Deck Template</vt:lpstr>
      <vt:lpstr>Problem | Trend with chart</vt:lpstr>
      <vt:lpstr>Market size | TAM, SAM, SOM</vt:lpstr>
      <vt:lpstr>Solution | Computer product</vt:lpstr>
      <vt:lpstr>Business model | Metrics</vt:lpstr>
      <vt:lpstr>Financial projections | Income statement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2024-11-29T21:15:07Z</dcterms:created>
  <dcterms:modified xsi:type="dcterms:W3CDTF">2025-04-08T19:50:15Z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0x0101009F868CCB830EB6459C7BBB6C9820D439</vt:lpwstr>
  </property>
  <property fmtid="{D5CDD505-2E9C-101B-9397-08002B2CF9AE}" pid="3" name="MediaServiceImageTags">
    <vt:lpwstr/>
  </property>
</Properties>
</file>